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841" r:id="rId3"/>
    <p:sldMasterId id="2147483738" r:id="rId4"/>
    <p:sldMasterId id="2147483751" r:id="rId5"/>
    <p:sldMasterId id="2147483764" r:id="rId6"/>
    <p:sldMasterId id="2147483777" r:id="rId7"/>
    <p:sldMasterId id="2147483790" r:id="rId8"/>
    <p:sldMasterId id="2147483803" r:id="rId9"/>
    <p:sldMasterId id="2147483828" r:id="rId10"/>
  </p:sldMasterIdLst>
  <p:notesMasterIdLst>
    <p:notesMasterId r:id="rId19"/>
  </p:notesMasterIdLst>
  <p:handoutMasterIdLst>
    <p:handoutMasterId r:id="rId20"/>
  </p:handoutMasterIdLst>
  <p:sldIdLst>
    <p:sldId id="324" r:id="rId11"/>
    <p:sldId id="353" r:id="rId12"/>
    <p:sldId id="372" r:id="rId13"/>
    <p:sldId id="371" r:id="rId14"/>
    <p:sldId id="370" r:id="rId15"/>
    <p:sldId id="373" r:id="rId16"/>
    <p:sldId id="374" r:id="rId17"/>
    <p:sldId id="298" r:id="rId1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7295D4-7AD8-45DE-9825-C132D4419982}">
          <p14:sldIdLst>
            <p14:sldId id="324"/>
            <p14:sldId id="353"/>
            <p14:sldId id="372"/>
            <p14:sldId id="371"/>
            <p14:sldId id="370"/>
            <p14:sldId id="373"/>
            <p14:sldId id="374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981">
          <p15:clr>
            <a:srgbClr val="A4A3A4"/>
          </p15:clr>
        </p15:guide>
        <p15:guide id="3" orient="horz" pos="804">
          <p15:clr>
            <a:srgbClr val="A4A3A4"/>
          </p15:clr>
        </p15:guide>
        <p15:guide id="4" orient="horz" pos="2436">
          <p15:clr>
            <a:srgbClr val="A4A3A4"/>
          </p15:clr>
        </p15:guide>
        <p15:guide id="5" orient="horz" pos="1461">
          <p15:clr>
            <a:srgbClr val="A4A3A4"/>
          </p15:clr>
        </p15:guide>
        <p15:guide id="6" pos="90">
          <p15:clr>
            <a:srgbClr val="A4A3A4"/>
          </p15:clr>
        </p15:guide>
        <p15:guide id="7" pos="5602">
          <p15:clr>
            <a:srgbClr val="A4A3A4"/>
          </p15:clr>
        </p15:guide>
        <p15:guide id="8" pos="4309">
          <p15:clr>
            <a:srgbClr val="A4A3A4"/>
          </p15:clr>
        </p15:guide>
        <p15:guide id="9" pos="1791">
          <p15:clr>
            <a:srgbClr val="A4A3A4"/>
          </p15:clr>
        </p15:guide>
        <p15:guide id="10" pos="952">
          <p15:clr>
            <a:srgbClr val="A4A3A4"/>
          </p15:clr>
        </p15:guide>
        <p15:guide id="11" pos="408">
          <p15:clr>
            <a:srgbClr val="A4A3A4"/>
          </p15:clr>
        </p15:guide>
        <p15:guide id="12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4CE59"/>
    <a:srgbClr val="ACD785"/>
    <a:srgbClr val="B7E19B"/>
    <a:srgbClr val="38DC6B"/>
    <a:srgbClr val="85DB81"/>
    <a:srgbClr val="55CD4F"/>
    <a:srgbClr val="48D46D"/>
    <a:srgbClr val="9AE286"/>
    <a:srgbClr val="3CD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6" autoAdjust="0"/>
    <p:restoredTop sz="98857" autoAdjust="0"/>
  </p:normalViewPr>
  <p:slideViewPr>
    <p:cSldViewPr showGuides="1">
      <p:cViewPr varScale="1">
        <p:scale>
          <a:sx n="114" d="100"/>
          <a:sy n="114" d="100"/>
        </p:scale>
        <p:origin x="1008" y="84"/>
      </p:cViewPr>
      <p:guideLst>
        <p:guide orient="horz" pos="214"/>
        <p:guide orient="horz" pos="2981"/>
        <p:guide orient="horz" pos="804"/>
        <p:guide orient="horz" pos="2436"/>
        <p:guide orient="horz" pos="1461"/>
        <p:guide pos="90"/>
        <p:guide pos="5602"/>
        <p:guide pos="4309"/>
        <p:guide pos="1791"/>
        <p:guide pos="952"/>
        <p:guide pos="408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pPr/>
              <a:t>30.03.2018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pPr/>
              <a:t>30.03.2018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07650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2823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4191504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71542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1585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879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058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28004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65862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0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75451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138907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73492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79695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6343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05328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366146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746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556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69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01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z="2300" spc="-300" smtClean="0"/>
              <a:pPr/>
              <a:t>‹#›</a:t>
            </a:fld>
            <a:endParaRPr lang="ru-RU" sz="2300" spc="-300" dirty="0"/>
          </a:p>
        </p:txBody>
      </p:sp>
    </p:spTree>
    <p:extLst>
      <p:ext uri="{BB962C8B-B14F-4D97-AF65-F5344CB8AC3E}">
        <p14:creationId xmlns:p14="http://schemas.microsoft.com/office/powerpoint/2010/main" val="26703668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864823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540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506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12052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8573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9421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39241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6569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2125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90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9579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84081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44160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19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97282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35504" y="221400"/>
            <a:ext cx="1969477" cy="205383"/>
          </a:xfrm>
          <a:prstGeom prst="rect">
            <a:avLst/>
          </a:prstGeom>
        </p:spPr>
        <p:txBody>
          <a:bodyPr lIns="77916" tIns="38958" rIns="77916" bIns="38958"/>
          <a:lstStyle>
            <a:lvl1pPr algn="r">
              <a:defRPr sz="1875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2325" spc="-225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z="2325" spc="-225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Номер слайда 5"/>
          <p:cNvSpPr txBox="1">
            <a:spLocks/>
          </p:cNvSpPr>
          <p:nvPr userDrawn="1"/>
        </p:nvSpPr>
        <p:spPr>
          <a:xfrm>
            <a:off x="5635504" y="221400"/>
            <a:ext cx="1969477" cy="205383"/>
          </a:xfrm>
          <a:prstGeom prst="rect">
            <a:avLst/>
          </a:prstGeom>
        </p:spPr>
        <p:txBody>
          <a:bodyPr lIns="58437" tIns="29219" rIns="58437" bIns="29219"/>
          <a:lstStyle>
            <a:defPPr>
              <a:defRPr lang="ru-RU"/>
            </a:defPPr>
            <a:lvl1pPr marL="0" algn="r" defTabSz="957720" rtl="0" eaLnBrk="1" latinLnBrk="0" hangingPunct="1">
              <a:defRPr sz="2500" kern="1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78860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720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579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440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299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161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020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0880" algn="l" defTabSz="95772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75" dirty="0">
                <a:solidFill>
                  <a:srgbClr val="363636">
                    <a:lumMod val="50000"/>
                    <a:lumOff val="50000"/>
                  </a:srgbClr>
                </a:solidFill>
              </a:rPr>
              <a:t> </a:t>
            </a:r>
            <a:fld id="{D2BBE019-575F-4C4C-ACBF-D10E1C5309A4}" type="slidenum">
              <a:rPr lang="ru-RU" sz="2325" spc="-225" smtClean="0">
                <a:solidFill>
                  <a:srgbClr val="36363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sz="2325" spc="-225" dirty="0">
              <a:solidFill>
                <a:srgbClr val="36363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52000" tIns="36000" rIns="72000"/>
          <a:lstStyle>
            <a:lvl1pPr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136922" indent="-136922">
              <a:buClr>
                <a:schemeClr val="accent2"/>
              </a:buClr>
              <a:buFont typeface="Wingdings" pitchFamily="2" charset="2"/>
              <a:buChar char="§"/>
              <a:defRPr sz="1050">
                <a:solidFill>
                  <a:schemeClr val="accent1">
                    <a:lumMod val="50000"/>
                  </a:schemeClr>
                </a:solidFill>
              </a:defRPr>
            </a:lvl2pPr>
            <a:lvl3pPr marL="339329" indent="-202406">
              <a:buClr>
                <a:schemeClr val="accent2"/>
              </a:buClr>
              <a:buFont typeface="Calibri" pitchFamily="34" charset="0"/>
              <a:buChar char="–"/>
              <a:defRPr sz="105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05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05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77806" y="186848"/>
            <a:ext cx="42202" cy="43712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829" tIns="35915" rIns="71829" bIns="35915" spcCol="0" rtlCol="0" anchor="ctr"/>
          <a:lstStyle/>
          <a:p>
            <a:pPr algn="ctr"/>
            <a:endParaRPr lang="ru-RU" sz="1350">
              <a:solidFill>
                <a:srgbClr val="4F81B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70000"/>
              </a:lnSpc>
              <a:defRPr sz="225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marL="135731" indent="0">
              <a:defRPr sz="165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277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237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8732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5620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2240127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3635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932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89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32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8220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42355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326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  <a:p>
            <a:pPr lvl="0"/>
            <a:r>
              <a:rPr lang="ru-RU" dirty="0"/>
              <a:t>должность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2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23936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Мероприятие</a:t>
            </a: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611560" y="1275605"/>
            <a:ext cx="1836204" cy="2664297"/>
            <a:chOff x="611561" y="1275605"/>
            <a:chExt cx="1836204" cy="2664297"/>
          </a:xfrm>
        </p:grpSpPr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3" r="19650" b="20363"/>
            <a:stretch/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038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733" r:id="rId9"/>
    <p:sldLayoutId id="2147483734" r:id="rId10"/>
    <p:sldLayoutId id="2147483732" r:id="rId11"/>
    <p:sldLayoutId id="2147483819" r:id="rId12"/>
    <p:sldLayoutId id="214748382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23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2875" y="4155926"/>
            <a:ext cx="2736850" cy="252028"/>
          </a:xfrm>
        </p:spPr>
        <p:txBody>
          <a:bodyPr/>
          <a:lstStyle/>
          <a:p>
            <a:r>
              <a:rPr lang="ru-RU" sz="1000" dirty="0"/>
              <a:t>30.03.2018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5496" y="4335946"/>
            <a:ext cx="2880319" cy="252028"/>
          </a:xfrm>
        </p:spPr>
        <p:txBody>
          <a:bodyPr/>
          <a:lstStyle/>
          <a:p>
            <a:r>
              <a:rPr lang="ru-RU" sz="800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3527238" y="972567"/>
            <a:ext cx="5329238" cy="1527175"/>
          </a:xfrm>
        </p:spPr>
        <p:txBody>
          <a:bodyPr/>
          <a:lstStyle/>
          <a:p>
            <a:r>
              <a:rPr lang="ru-RU" sz="2300" dirty="0"/>
              <a:t>О загрузке и обработке сведений о дохода и расходах в ФГИС ЕИСУКС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F53D6ADB-0B7E-4053-8570-C05E67AC1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6056" y="3183820"/>
            <a:ext cx="3852045" cy="395969"/>
          </a:xfrm>
        </p:spPr>
        <p:txBody>
          <a:bodyPr/>
          <a:lstStyle/>
          <a:p>
            <a:r>
              <a:rPr lang="ru-RU" dirty="0"/>
              <a:t>Олег Качанов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1A3E7333-04F7-4862-8769-4D7C0944CA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6058" y="3595189"/>
            <a:ext cx="3872774" cy="631880"/>
          </a:xfrm>
        </p:spPr>
        <p:txBody>
          <a:bodyPr/>
          <a:lstStyle/>
          <a:p>
            <a:r>
              <a:rPr lang="ru-RU" dirty="0"/>
              <a:t>Директор Департамента </a:t>
            </a:r>
          </a:p>
          <a:p>
            <a:r>
              <a:rPr lang="ru-RU" dirty="0"/>
              <a:t>проектов по информатизации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215889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33581" y="1776264"/>
            <a:ext cx="508865" cy="852157"/>
            <a:chOff x="461791" y="3120031"/>
            <a:chExt cx="678486" cy="1136209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61791" y="3361476"/>
              <a:ext cx="327112" cy="894764"/>
              <a:chOff x="2862176" y="1986379"/>
              <a:chExt cx="327112" cy="894764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2903009" y="1986379"/>
                <a:ext cx="244773" cy="24477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2862176" y="2263661"/>
                <a:ext cx="327112" cy="617482"/>
              </a:xfrm>
              <a:custGeom>
                <a:avLst/>
                <a:gdLst/>
                <a:ahLst/>
                <a:cxnLst/>
                <a:rect l="l" t="t" r="r" b="b"/>
                <a:pathLst>
                  <a:path w="591148" h="1088922">
                    <a:moveTo>
                      <a:pt x="295574" y="0"/>
                    </a:moveTo>
                    <a:cubicBezTo>
                      <a:pt x="439049" y="1326"/>
                      <a:pt x="563464" y="58648"/>
                      <a:pt x="574694" y="87845"/>
                    </a:cubicBezTo>
                    <a:cubicBezTo>
                      <a:pt x="608179" y="162586"/>
                      <a:pt x="585655" y="528611"/>
                      <a:pt x="550878" y="598103"/>
                    </a:cubicBezTo>
                    <a:lnTo>
                      <a:pt x="502556" y="642708"/>
                    </a:lnTo>
                    <a:cubicBezTo>
                      <a:pt x="473009" y="651336"/>
                      <a:pt x="474159" y="1064299"/>
                      <a:pt x="399168" y="1088922"/>
                    </a:cubicBezTo>
                    <a:lnTo>
                      <a:pt x="295574" y="1088842"/>
                    </a:lnTo>
                    <a:lnTo>
                      <a:pt x="191980" y="1088922"/>
                    </a:lnTo>
                    <a:cubicBezTo>
                      <a:pt x="116989" y="1064299"/>
                      <a:pt x="118139" y="651336"/>
                      <a:pt x="88592" y="642708"/>
                    </a:cubicBezTo>
                    <a:lnTo>
                      <a:pt x="40270" y="598103"/>
                    </a:lnTo>
                    <a:cubicBezTo>
                      <a:pt x="5493" y="528611"/>
                      <a:pt x="-17031" y="162586"/>
                      <a:pt x="16454" y="87845"/>
                    </a:cubicBezTo>
                    <a:cubicBezTo>
                      <a:pt x="27684" y="58648"/>
                      <a:pt x="152099" y="1326"/>
                      <a:pt x="29557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813165" y="3120031"/>
              <a:ext cx="327112" cy="894764"/>
              <a:chOff x="2862176" y="1986379"/>
              <a:chExt cx="327112" cy="894764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2903009" y="1986379"/>
                <a:ext cx="244773" cy="24477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2862176" y="2263661"/>
                <a:ext cx="327112" cy="617482"/>
              </a:xfrm>
              <a:custGeom>
                <a:avLst/>
                <a:gdLst/>
                <a:ahLst/>
                <a:cxnLst/>
                <a:rect l="l" t="t" r="r" b="b"/>
                <a:pathLst>
                  <a:path w="591148" h="1088922">
                    <a:moveTo>
                      <a:pt x="295574" y="0"/>
                    </a:moveTo>
                    <a:cubicBezTo>
                      <a:pt x="439049" y="1326"/>
                      <a:pt x="563464" y="58648"/>
                      <a:pt x="574694" y="87845"/>
                    </a:cubicBezTo>
                    <a:cubicBezTo>
                      <a:pt x="608179" y="162586"/>
                      <a:pt x="585655" y="528611"/>
                      <a:pt x="550878" y="598103"/>
                    </a:cubicBezTo>
                    <a:lnTo>
                      <a:pt x="502556" y="642708"/>
                    </a:lnTo>
                    <a:cubicBezTo>
                      <a:pt x="473009" y="651336"/>
                      <a:pt x="474159" y="1064299"/>
                      <a:pt x="399168" y="1088922"/>
                    </a:cubicBezTo>
                    <a:lnTo>
                      <a:pt x="295574" y="1088842"/>
                    </a:lnTo>
                    <a:lnTo>
                      <a:pt x="191980" y="1088922"/>
                    </a:lnTo>
                    <a:cubicBezTo>
                      <a:pt x="116989" y="1064299"/>
                      <a:pt x="118139" y="651336"/>
                      <a:pt x="88592" y="642708"/>
                    </a:cubicBezTo>
                    <a:lnTo>
                      <a:pt x="40270" y="598103"/>
                    </a:lnTo>
                    <a:cubicBezTo>
                      <a:pt x="5493" y="528611"/>
                      <a:pt x="-17031" y="162586"/>
                      <a:pt x="16454" y="87845"/>
                    </a:cubicBezTo>
                    <a:cubicBezTo>
                      <a:pt x="27684" y="58648"/>
                      <a:pt x="152099" y="1326"/>
                      <a:pt x="295574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19" name="Текст 15"/>
          <p:cNvSpPr txBox="1">
            <a:spLocks/>
          </p:cNvSpPr>
          <p:nvPr/>
        </p:nvSpPr>
        <p:spPr>
          <a:xfrm>
            <a:off x="1031035" y="209118"/>
            <a:ext cx="5238620" cy="402431"/>
          </a:xfrm>
          <a:prstGeom prst="rect">
            <a:avLst/>
          </a:prstGeom>
        </p:spPr>
        <p:txBody>
          <a:bodyPr anchor="ctr"/>
          <a:lstStyle>
            <a:lvl1pPr marL="0" indent="0" algn="l" defTabSz="957720" rtl="0" eaLnBrk="1" latinLnBrk="0" hangingPunct="1">
              <a:lnSpc>
                <a:spcPct val="70000"/>
              </a:lnSpc>
              <a:spcBef>
                <a:spcPts val="0"/>
              </a:spcBef>
              <a:buFont typeface="Arial" pitchFamily="34" charset="0"/>
              <a:buNone/>
              <a:defRPr sz="3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8148" indent="-299288" algn="l" defTabSz="9577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150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010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870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730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590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449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310" indent="-239429" algn="l" defTabSz="9577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Функциональная структура Системы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858218" y="862013"/>
            <a:ext cx="4443170" cy="3608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32160">
              <a:defRPr/>
            </a:pPr>
            <a:r>
              <a:rPr lang="ru-RU" sz="900" b="1" dirty="0">
                <a:solidFill>
                  <a:schemeClr val="accent4"/>
                </a:solidFill>
                <a:cs typeface="Times New Roman" pitchFamily="18" charset="0"/>
              </a:rPr>
              <a:t>Закрытый контур 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центральный сегмент, 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сегмент федеральных государственных органов (центральные аппараты и территориальные органы); 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сегмент субъекта Российской Федерации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16085" y="862013"/>
            <a:ext cx="1837761" cy="36080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900" b="1" dirty="0">
                <a:solidFill>
                  <a:schemeClr val="accent4"/>
                </a:solidFill>
                <a:cs typeface="Times New Roman" pitchFamily="18" charset="0"/>
              </a:rPr>
              <a:t>Открытый контур</a:t>
            </a:r>
          </a:p>
          <a:p>
            <a:pPr algn="ctr"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(Интернет-контур)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800758" y="2693543"/>
            <a:ext cx="1152740" cy="23536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1050" b="1" dirty="0">
                <a:solidFill>
                  <a:schemeClr val="accent4"/>
                </a:solidFill>
                <a:cs typeface="Times New Roman" pitchFamily="18" charset="0"/>
              </a:rPr>
              <a:t>Пользователи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53763" y="2797991"/>
            <a:ext cx="1800083" cy="338399"/>
          </a:xfrm>
          <a:prstGeom prst="roundRect">
            <a:avLst>
              <a:gd name="adj" fmla="val 9438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accent4"/>
                </a:solidFill>
                <a:cs typeface="Times New Roman" pitchFamily="18" charset="0"/>
              </a:rPr>
              <a:t>Система личных кабинетов</a:t>
            </a:r>
            <a:endParaRPr lang="ru-RU" sz="1050" b="1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19562" y="2799822"/>
            <a:ext cx="1326089" cy="59594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Прохождение государственной гражданской службы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02673" y="2799822"/>
            <a:ext cx="1333362" cy="59594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Социальное обеспечение государственных гражданских служащих и членов их семей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19562" y="3453870"/>
            <a:ext cx="1326089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Развитие государственных гражданских служащих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02673" y="1775151"/>
            <a:ext cx="1333362" cy="59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Нормативно-правовое обеспечение кадровых решений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119562" y="3993584"/>
            <a:ext cx="4106653" cy="3151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t"/>
          <a:lstStyle/>
          <a:p>
            <a:pPr>
              <a:defRPr/>
            </a:pPr>
            <a:r>
              <a:rPr lang="ru-RU" sz="900" spc="-23" dirty="0">
                <a:solidFill>
                  <a:schemeClr val="accent4"/>
                </a:solidFill>
                <a:cs typeface="Times New Roman" pitchFamily="18" charset="0"/>
              </a:rPr>
              <a:t>Сбор и аналитическая обработка информации, формирование</a:t>
            </a:r>
          </a:p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аналитических</a:t>
            </a:r>
            <a:r>
              <a:rPr lang="ru-RU" sz="900" spc="-23" dirty="0">
                <a:solidFill>
                  <a:schemeClr val="accent4"/>
                </a:solidFill>
                <a:cs typeface="Times New Roman" pitchFamily="18" charset="0"/>
              </a:rPr>
              <a:t> и статистических отчетов</a:t>
            </a:r>
            <a:endParaRPr lang="ru-RU" sz="900" i="1" spc="-23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112493" y="1775151"/>
            <a:ext cx="1333158" cy="59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Единая система </a:t>
            </a:r>
          </a:p>
          <a:p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защиты информации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502672" y="2419961"/>
            <a:ext cx="1333363" cy="3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Формирование кадрового состава 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19562" y="2419961"/>
            <a:ext cx="1326089" cy="3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Организационно-штатная структура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892853" y="2799822"/>
            <a:ext cx="1333362" cy="1140049"/>
          </a:xfrm>
          <a:prstGeom prst="rect">
            <a:avLst/>
          </a:prstGeom>
          <a:solidFill>
            <a:srgbClr val="FF9933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Обеспечение выполнения требований к служебному поведению, урегулирование конфликта интересов и противодействие коррупции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502672" y="3452993"/>
            <a:ext cx="1333363" cy="486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Комплексная оценка государственных </a:t>
            </a:r>
          </a:p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гражданских служащих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892852" y="1775151"/>
            <a:ext cx="1333363" cy="59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Распорядительная и нормативная документация по кадровым вопросам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892852" y="2419961"/>
            <a:ext cx="1333364" cy="324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tIns="27000" rIns="27000" bIns="27000" anchor="t"/>
          <a:lstStyle/>
          <a:p>
            <a:pPr>
              <a:defRPr/>
            </a:pPr>
            <a:r>
              <a:rPr lang="ru-RU" sz="900" dirty="0">
                <a:solidFill>
                  <a:schemeClr val="accent4"/>
                </a:solidFill>
                <a:cs typeface="Times New Roman" pitchFamily="18" charset="0"/>
              </a:rPr>
              <a:t>Учет кадрового состава </a:t>
            </a:r>
            <a:endParaRPr lang="ru-RU" sz="900" i="1" dirty="0">
              <a:solidFill>
                <a:schemeClr val="accent4"/>
              </a:solidFill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16085" y="4478371"/>
            <a:ext cx="1840159" cy="5395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itchFamily="18" charset="0"/>
              </a:rPr>
              <a:t>ЕСИА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873246" y="4470800"/>
            <a:ext cx="4443170" cy="5416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cs typeface="Times New Roman" pitchFamily="18" charset="0"/>
              </a:rPr>
              <a:t>Интегрированные ИС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2327003" y="1773250"/>
            <a:ext cx="1092122" cy="1052480"/>
            <a:chOff x="6097861" y="4703627"/>
            <a:chExt cx="1511424" cy="1456562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6097861" y="4703627"/>
              <a:ext cx="1511424" cy="1175873"/>
              <a:chOff x="128464" y="2757183"/>
              <a:chExt cx="1511424" cy="1175873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128464" y="2757183"/>
                <a:ext cx="1511424" cy="11758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195061" y="2810288"/>
                <a:ext cx="1080120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1374860" y="2810288"/>
                <a:ext cx="216000" cy="72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>
              <a:xfrm>
                <a:off x="200472" y="3029468"/>
                <a:ext cx="467767" cy="11988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735121" y="3029468"/>
                <a:ext cx="467767" cy="11988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128464" y="2924944"/>
                <a:ext cx="1503749" cy="0"/>
              </a:xfrm>
              <a:prstGeom prst="line">
                <a:avLst/>
              </a:prstGeom>
              <a:ln w="952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0" name="Прямоугольник 89"/>
              <p:cNvSpPr/>
              <p:nvPr/>
            </p:nvSpPr>
            <p:spPr>
              <a:xfrm>
                <a:off x="200472" y="3228842"/>
                <a:ext cx="1002416" cy="11988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200472" y="3228842"/>
                <a:ext cx="1002416" cy="63220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 flipH="1">
              <a:off x="6345583" y="5095796"/>
              <a:ext cx="907590" cy="1064393"/>
              <a:chOff x="2400491" y="1613858"/>
              <a:chExt cx="2105521" cy="2469295"/>
            </a:xfrm>
          </p:grpSpPr>
          <p:sp>
            <p:nvSpPr>
              <p:cNvPr id="82" name="Овал 1037"/>
              <p:cNvSpPr/>
              <p:nvPr/>
            </p:nvSpPr>
            <p:spPr>
              <a:xfrm>
                <a:off x="2400491" y="1613858"/>
                <a:ext cx="2105521" cy="2305116"/>
              </a:xfrm>
              <a:custGeom>
                <a:avLst/>
                <a:gdLst/>
                <a:ahLst/>
                <a:cxnLst/>
                <a:rect l="l" t="t" r="r" b="b"/>
                <a:pathLst>
                  <a:path w="2105521" h="2305117">
                    <a:moveTo>
                      <a:pt x="1595615" y="260401"/>
                    </a:moveTo>
                    <a:cubicBezTo>
                      <a:pt x="1479018" y="260401"/>
                      <a:pt x="1384498" y="354921"/>
                      <a:pt x="1384498" y="471518"/>
                    </a:cubicBezTo>
                    <a:cubicBezTo>
                      <a:pt x="1384498" y="588115"/>
                      <a:pt x="1479018" y="682635"/>
                      <a:pt x="1595615" y="682635"/>
                    </a:cubicBezTo>
                    <a:cubicBezTo>
                      <a:pt x="1712212" y="682635"/>
                      <a:pt x="1806732" y="588115"/>
                      <a:pt x="1806732" y="471518"/>
                    </a:cubicBezTo>
                    <a:cubicBezTo>
                      <a:pt x="1806732" y="354921"/>
                      <a:pt x="1712212" y="260401"/>
                      <a:pt x="1595615" y="260401"/>
                    </a:cubicBezTo>
                    <a:close/>
                    <a:moveTo>
                      <a:pt x="1403553" y="0"/>
                    </a:moveTo>
                    <a:cubicBezTo>
                      <a:pt x="1791239" y="0"/>
                      <a:pt x="2105521" y="314282"/>
                      <a:pt x="2105521" y="701968"/>
                    </a:cubicBezTo>
                    <a:cubicBezTo>
                      <a:pt x="2105521" y="1089654"/>
                      <a:pt x="1791239" y="1403936"/>
                      <a:pt x="1403553" y="1403936"/>
                    </a:cubicBezTo>
                    <a:lnTo>
                      <a:pt x="1328952" y="1396416"/>
                    </a:lnTo>
                    <a:lnTo>
                      <a:pt x="1122948" y="1684823"/>
                    </a:lnTo>
                    <a:lnTo>
                      <a:pt x="871622" y="1615307"/>
                    </a:lnTo>
                    <a:lnTo>
                      <a:pt x="695158" y="1855938"/>
                    </a:lnTo>
                    <a:lnTo>
                      <a:pt x="540085" y="1866633"/>
                    </a:lnTo>
                    <a:lnTo>
                      <a:pt x="459874" y="1962886"/>
                    </a:lnTo>
                    <a:lnTo>
                      <a:pt x="406400" y="2208865"/>
                    </a:lnTo>
                    <a:lnTo>
                      <a:pt x="53474" y="2305117"/>
                    </a:lnTo>
                    <a:lnTo>
                      <a:pt x="0" y="2064486"/>
                    </a:lnTo>
                    <a:lnTo>
                      <a:pt x="786888" y="1030732"/>
                    </a:lnTo>
                    <a:cubicBezTo>
                      <a:pt x="731402" y="933831"/>
                      <a:pt x="701585" y="821381"/>
                      <a:pt x="701585" y="701968"/>
                    </a:cubicBezTo>
                    <a:cubicBezTo>
                      <a:pt x="701585" y="314282"/>
                      <a:pt x="1015867" y="0"/>
                      <a:pt x="140355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83" name="Прямоугольник 1042"/>
              <p:cNvSpPr/>
              <p:nvPr/>
            </p:nvSpPr>
            <p:spPr>
              <a:xfrm rot="18440500">
                <a:off x="2191054" y="3353391"/>
                <a:ext cx="1391857" cy="67668"/>
              </a:xfrm>
              <a:custGeom>
                <a:avLst/>
                <a:gdLst>
                  <a:gd name="connsiteX0" fmla="*/ 0 w 1394446"/>
                  <a:gd name="connsiteY0" fmla="*/ 0 h 67666"/>
                  <a:gd name="connsiteX1" fmla="*/ 1394446 w 1394446"/>
                  <a:gd name="connsiteY1" fmla="*/ 0 h 67666"/>
                  <a:gd name="connsiteX2" fmla="*/ 1394446 w 1394446"/>
                  <a:gd name="connsiteY2" fmla="*/ 67666 h 67666"/>
                  <a:gd name="connsiteX3" fmla="*/ 0 w 1394446"/>
                  <a:gd name="connsiteY3" fmla="*/ 67666 h 67666"/>
                  <a:gd name="connsiteX4" fmla="*/ 0 w 1394446"/>
                  <a:gd name="connsiteY4" fmla="*/ 0 h 67666"/>
                  <a:gd name="connsiteX0" fmla="*/ 0 w 1394446"/>
                  <a:gd name="connsiteY0" fmla="*/ 0 h 67666"/>
                  <a:gd name="connsiteX1" fmla="*/ 1394446 w 1394446"/>
                  <a:gd name="connsiteY1" fmla="*/ 0 h 67666"/>
                  <a:gd name="connsiteX2" fmla="*/ 1394446 w 1394446"/>
                  <a:gd name="connsiteY2" fmla="*/ 67666 h 67666"/>
                  <a:gd name="connsiteX3" fmla="*/ 0 w 1394446"/>
                  <a:gd name="connsiteY3" fmla="*/ 67666 h 67666"/>
                  <a:gd name="connsiteX4" fmla="*/ 2591 w 1394446"/>
                  <a:gd name="connsiteY4" fmla="*/ 27517 h 67666"/>
                  <a:gd name="connsiteX5" fmla="*/ 0 w 1394446"/>
                  <a:gd name="connsiteY5" fmla="*/ 0 h 67666"/>
                  <a:gd name="connsiteX0" fmla="*/ 0 w 1394446"/>
                  <a:gd name="connsiteY0" fmla="*/ 0 h 67666"/>
                  <a:gd name="connsiteX1" fmla="*/ 1394446 w 1394446"/>
                  <a:gd name="connsiteY1" fmla="*/ 0 h 67666"/>
                  <a:gd name="connsiteX2" fmla="*/ 1394446 w 1394446"/>
                  <a:gd name="connsiteY2" fmla="*/ 67666 h 67666"/>
                  <a:gd name="connsiteX3" fmla="*/ 50887 w 1394446"/>
                  <a:gd name="connsiteY3" fmla="*/ 66064 h 67666"/>
                  <a:gd name="connsiteX4" fmla="*/ 2591 w 1394446"/>
                  <a:gd name="connsiteY4" fmla="*/ 27517 h 67666"/>
                  <a:gd name="connsiteX5" fmla="*/ 0 w 1394446"/>
                  <a:gd name="connsiteY5" fmla="*/ 0 h 67666"/>
                  <a:gd name="connsiteX0" fmla="*/ 28795 w 1391855"/>
                  <a:gd name="connsiteY0" fmla="*/ 2109 h 67666"/>
                  <a:gd name="connsiteX1" fmla="*/ 1391855 w 1391855"/>
                  <a:gd name="connsiteY1" fmla="*/ 0 h 67666"/>
                  <a:gd name="connsiteX2" fmla="*/ 1391855 w 1391855"/>
                  <a:gd name="connsiteY2" fmla="*/ 67666 h 67666"/>
                  <a:gd name="connsiteX3" fmla="*/ 48296 w 1391855"/>
                  <a:gd name="connsiteY3" fmla="*/ 66064 h 67666"/>
                  <a:gd name="connsiteX4" fmla="*/ 0 w 1391855"/>
                  <a:gd name="connsiteY4" fmla="*/ 27517 h 67666"/>
                  <a:gd name="connsiteX5" fmla="*/ 28795 w 1391855"/>
                  <a:gd name="connsiteY5" fmla="*/ 2109 h 6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1855" h="67666">
                    <a:moveTo>
                      <a:pt x="28795" y="2109"/>
                    </a:moveTo>
                    <a:lnTo>
                      <a:pt x="1391855" y="0"/>
                    </a:lnTo>
                    <a:lnTo>
                      <a:pt x="1391855" y="67666"/>
                    </a:lnTo>
                    <a:lnTo>
                      <a:pt x="48296" y="66064"/>
                    </a:lnTo>
                    <a:lnTo>
                      <a:pt x="0" y="27517"/>
                    </a:lnTo>
                    <a:lnTo>
                      <a:pt x="28795" y="2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90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3341087" y="4343808"/>
            <a:ext cx="264332" cy="269126"/>
            <a:chOff x="3383032" y="5960125"/>
            <a:chExt cx="352443" cy="358834"/>
          </a:xfrm>
        </p:grpSpPr>
        <p:sp>
          <p:nvSpPr>
            <p:cNvPr id="15" name="Стрелка вверх 14"/>
            <p:cNvSpPr/>
            <p:nvPr/>
          </p:nvSpPr>
          <p:spPr>
            <a:xfrm>
              <a:off x="3383032" y="5960125"/>
              <a:ext cx="234962" cy="179417"/>
            </a:xfrm>
            <a:prstGeom prst="upArrow">
              <a:avLst>
                <a:gd name="adj1" fmla="val 50000"/>
                <a:gd name="adj2" fmla="val 76097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95" name="Стрелка вверх 94"/>
            <p:cNvSpPr/>
            <p:nvPr/>
          </p:nvSpPr>
          <p:spPr>
            <a:xfrm rot="10800000">
              <a:off x="3500513" y="6139542"/>
              <a:ext cx="234962" cy="179417"/>
            </a:xfrm>
            <a:prstGeom prst="upArrow">
              <a:avLst>
                <a:gd name="adj1" fmla="val 50000"/>
                <a:gd name="adj2" fmla="val 760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7645244" y="4343808"/>
            <a:ext cx="264332" cy="269126"/>
            <a:chOff x="3383032" y="5960125"/>
            <a:chExt cx="352443" cy="358834"/>
          </a:xfrm>
          <a:solidFill>
            <a:schemeClr val="accent3">
              <a:lumMod val="75000"/>
            </a:schemeClr>
          </a:solidFill>
        </p:grpSpPr>
        <p:sp>
          <p:nvSpPr>
            <p:cNvPr id="100" name="Стрелка вверх 99"/>
            <p:cNvSpPr/>
            <p:nvPr/>
          </p:nvSpPr>
          <p:spPr>
            <a:xfrm>
              <a:off x="3383032" y="5960125"/>
              <a:ext cx="234962" cy="179417"/>
            </a:xfrm>
            <a:prstGeom prst="upArrow">
              <a:avLst>
                <a:gd name="adj1" fmla="val 50000"/>
                <a:gd name="adj2" fmla="val 7609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101" name="Стрелка вверх 100"/>
            <p:cNvSpPr/>
            <p:nvPr/>
          </p:nvSpPr>
          <p:spPr>
            <a:xfrm rot="10800000">
              <a:off x="3500513" y="6139542"/>
              <a:ext cx="234962" cy="179417"/>
            </a:xfrm>
            <a:prstGeom prst="upArrow">
              <a:avLst>
                <a:gd name="adj1" fmla="val 50000"/>
                <a:gd name="adj2" fmla="val 760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5400000">
            <a:off x="1686808" y="2639773"/>
            <a:ext cx="460382" cy="464363"/>
            <a:chOff x="3381116" y="5961536"/>
            <a:chExt cx="354359" cy="357423"/>
          </a:xfrm>
        </p:grpSpPr>
        <p:sp>
          <p:nvSpPr>
            <p:cNvPr id="103" name="Стрелка вверх 102"/>
            <p:cNvSpPr/>
            <p:nvPr/>
          </p:nvSpPr>
          <p:spPr>
            <a:xfrm>
              <a:off x="3381116" y="5961536"/>
              <a:ext cx="234962" cy="179417"/>
            </a:xfrm>
            <a:prstGeom prst="upArrow">
              <a:avLst>
                <a:gd name="adj1" fmla="val 50000"/>
                <a:gd name="adj2" fmla="val 7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  <p:sp>
          <p:nvSpPr>
            <p:cNvPr id="104" name="Стрелка вверх 103"/>
            <p:cNvSpPr/>
            <p:nvPr/>
          </p:nvSpPr>
          <p:spPr>
            <a:xfrm rot="10800000">
              <a:off x="3500513" y="6139542"/>
              <a:ext cx="234962" cy="179417"/>
            </a:xfrm>
            <a:prstGeom prst="upArrow">
              <a:avLst>
                <a:gd name="adj1" fmla="val 50000"/>
                <a:gd name="adj2" fmla="val 760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0"/>
            </a:p>
          </p:txBody>
        </p:sp>
      </p:grpSp>
      <p:sp>
        <p:nvSpPr>
          <p:cNvPr id="106" name="Стрелка вверх 105"/>
          <p:cNvSpPr/>
          <p:nvPr/>
        </p:nvSpPr>
        <p:spPr>
          <a:xfrm rot="5400000">
            <a:off x="3720403" y="2808036"/>
            <a:ext cx="305262" cy="330260"/>
          </a:xfrm>
          <a:prstGeom prst="upArrow">
            <a:avLst>
              <a:gd name="adj1" fmla="val 50000"/>
              <a:gd name="adj2" fmla="val 6038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07" name="Стрелка вверх 106"/>
          <p:cNvSpPr/>
          <p:nvPr/>
        </p:nvSpPr>
        <p:spPr>
          <a:xfrm rot="16200000">
            <a:off x="3545189" y="2659357"/>
            <a:ext cx="305262" cy="320795"/>
          </a:xfrm>
          <a:prstGeom prst="upArrow">
            <a:avLst>
              <a:gd name="adj1" fmla="val 50000"/>
              <a:gd name="adj2" fmla="val 556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9823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/>
              <a:t> </a:t>
            </a:r>
            <a:fld id="{D2BBE019-575F-4C4C-ACBF-D10E1C5309A4}" type="slidenum">
              <a:rPr lang="ru-RU" spc="-256" smtClean="0"/>
              <a:pPr/>
              <a:t>3</a:t>
            </a:fld>
            <a:endParaRPr lang="ru-RU" spc="-256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87125"/>
              </p:ext>
            </p:extLst>
          </p:nvPr>
        </p:nvGraphicFramePr>
        <p:xfrm>
          <a:off x="0" y="699541"/>
          <a:ext cx="9144000" cy="62517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9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259">
                <a:tc>
                  <a:txBody>
                    <a:bodyPr/>
                    <a:lstStyle/>
                    <a:p>
                      <a:r>
                        <a:rPr lang="ru-RU" sz="1600" dirty="0"/>
                        <a:t>НПА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</a:t>
                      </a:r>
                      <a:r>
                        <a:rPr lang="ru-RU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03.03.2017 № 256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"О федеральной государственной информационной системе «Единая информационная система управления кадровым составом государственной гражданской службы Российской Федерации»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«…осуществляется обработка справок о доходах и расходах, об имуществе и обязательствах имущественного характера, проведение анализа указанных в них сведений, межведомственное взаимодействие в сфере противодействия коррупции»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723815"/>
                  </a:ext>
                </a:extLst>
              </a:tr>
              <a:tr h="406118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 Президента РФ </a:t>
                      </a:r>
                      <a:r>
                        <a:rPr lang="ru-RU" sz="16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от 01.04.2016 №147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 Национальном плане противодействия коррупции на 2016–2017 годы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Взаимодействие с информационной системой Администрации Президента РФ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Межведомственные проверки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28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F8C4C9-BB0B-4FAA-9499-B83D3D4C7BE0}"/>
              </a:ext>
            </a:extLst>
          </p:cNvPr>
          <p:cNvSpPr/>
          <p:nvPr/>
        </p:nvSpPr>
        <p:spPr>
          <a:xfrm>
            <a:off x="251520" y="0"/>
            <a:ext cx="8640960" cy="771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F28502-DEFB-4782-901A-F6758923D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fld id="{D2BBE019-575F-4C4C-ACBF-D10E1C5309A4}" type="slidenum">
              <a:rPr lang="ru-RU" spc="-256" smtClean="0"/>
              <a:pPr/>
              <a:t>4</a:t>
            </a:fld>
            <a:endParaRPr lang="ru-RU" spc="-25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C08627-A48E-42B7-8318-5A61FFBA6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0"/>
            <a:ext cx="70867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4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3AB286-FC78-4E3B-8502-ECA9079C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fld id="{D2BBE019-575F-4C4C-ACBF-D10E1C5309A4}" type="slidenum">
              <a:rPr lang="ru-RU" spc="-256" smtClean="0"/>
              <a:pPr/>
              <a:t>5</a:t>
            </a:fld>
            <a:endParaRPr lang="ru-RU" spc="-256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A22BD9-2425-4981-99D4-7CC46F2E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Межведомственные проверки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CDA89F-2E55-479E-89E3-5115D042A7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Используемые/подключаемые проверки СМЭВ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105F6F9-38AF-4CB1-82FD-7BFDEA889A1A}"/>
              </a:ext>
            </a:extLst>
          </p:cNvPr>
          <p:cNvSpPr/>
          <p:nvPr/>
        </p:nvSpPr>
        <p:spPr>
          <a:xfrm>
            <a:off x="827584" y="1132165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/>
              <a:t>Сведения о наличии (отсутствии) </a:t>
            </a:r>
            <a:r>
              <a:rPr lang="ru-RU" sz="1600" dirty="0">
                <a:solidFill>
                  <a:srgbClr val="FF9933"/>
                </a:solidFill>
              </a:rPr>
              <a:t>судимости </a:t>
            </a:r>
            <a:r>
              <a:rPr lang="ru-RU" sz="1600" dirty="0"/>
              <a:t>и (или) факта уголовного преследования, либо о прекращении уголовного преследования, о нахождении в розыске;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Валидация </a:t>
            </a:r>
            <a:r>
              <a:rPr lang="ru-RU" sz="1600" dirty="0">
                <a:solidFill>
                  <a:srgbClr val="FF9933"/>
                </a:solidFill>
              </a:rPr>
              <a:t>СНИЛС;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Проверка </a:t>
            </a:r>
            <a:r>
              <a:rPr lang="ru-RU" sz="1600" dirty="0">
                <a:solidFill>
                  <a:srgbClr val="FF9933"/>
                </a:solidFill>
              </a:rPr>
              <a:t>ИНН</a:t>
            </a:r>
            <a:r>
              <a:rPr lang="ru-RU" sz="1600" dirty="0"/>
              <a:t> ФЛ;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Предоставление сведений из деклараций о доходах физических лиц по форме </a:t>
            </a:r>
            <a:r>
              <a:rPr lang="ru-RU" sz="1600" dirty="0">
                <a:solidFill>
                  <a:srgbClr val="FF9933"/>
                </a:solidFill>
              </a:rPr>
              <a:t>3-НДФЛ;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Предоставление по запросам органов исполнительной власти </a:t>
            </a:r>
            <a:r>
              <a:rPr lang="ru-RU" sz="1600" dirty="0">
                <a:solidFill>
                  <a:srgbClr val="FF9933"/>
                </a:solidFill>
              </a:rPr>
              <a:t>Адресных сведений</a:t>
            </a:r>
            <a:r>
              <a:rPr lang="ru-RU" sz="1600" dirty="0"/>
              <a:t>, содержащихся в Федеральной информационной системе (ФИАС);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Предоставление кратких сведений и/или </a:t>
            </a:r>
            <a:r>
              <a:rPr lang="ru-RU" sz="1600" dirty="0">
                <a:solidFill>
                  <a:srgbClr val="FF9933"/>
                </a:solidFill>
              </a:rPr>
              <a:t>выписки из ЕГРЮЛ/ЕГРИП</a:t>
            </a:r>
            <a:r>
              <a:rPr lang="ru-RU" sz="16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Предоставление сведений из Государственного </a:t>
            </a:r>
            <a:r>
              <a:rPr lang="ru-RU" sz="1600" dirty="0">
                <a:solidFill>
                  <a:srgbClr val="FF9933"/>
                </a:solidFill>
              </a:rPr>
              <a:t>кадастра недвижимости.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Сведения о регистрационных действиях </a:t>
            </a:r>
            <a:r>
              <a:rPr lang="ru-RU" sz="1600" dirty="0">
                <a:solidFill>
                  <a:srgbClr val="FF9933"/>
                </a:solidFill>
              </a:rPr>
              <a:t>транспортных средств </a:t>
            </a:r>
            <a:r>
              <a:rPr lang="ru-RU" sz="1600" dirty="0"/>
              <a:t>и их владельцах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Сведения о </a:t>
            </a:r>
            <a:r>
              <a:rPr lang="ru-RU" sz="1600" dirty="0">
                <a:solidFill>
                  <a:srgbClr val="FF9933"/>
                </a:solidFill>
              </a:rPr>
              <a:t>заработной плате</a:t>
            </a:r>
            <a:r>
              <a:rPr lang="ru-RU" sz="1600" dirty="0"/>
              <a:t>, иных выплатах и вознаграждениях застрахованного лица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Сведения о регистрации </a:t>
            </a:r>
            <a:r>
              <a:rPr lang="ru-RU" sz="1600" dirty="0">
                <a:solidFill>
                  <a:srgbClr val="FF9933"/>
                </a:solidFill>
              </a:rPr>
              <a:t>судов</a:t>
            </a:r>
            <a:r>
              <a:rPr lang="ru-RU" sz="1600" dirty="0"/>
              <a:t> и прав на них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Сведений о </a:t>
            </a:r>
            <a:r>
              <a:rPr lang="ru-RU" sz="1600" dirty="0">
                <a:solidFill>
                  <a:srgbClr val="FF9933"/>
                </a:solidFill>
              </a:rPr>
              <a:t>заработной плате </a:t>
            </a:r>
            <a:r>
              <a:rPr lang="ru-RU" sz="1600" dirty="0"/>
              <a:t>или доходе, на которые начислены страховые взносы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301B95-1024-449E-B363-57D3A069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fld id="{D2BBE019-575F-4C4C-ACBF-D10E1C5309A4}" type="slidenum">
              <a:rPr lang="ru-RU" spc="-256" smtClean="0"/>
              <a:pPr/>
              <a:t>6</a:t>
            </a:fld>
            <a:endParaRPr lang="ru-RU" spc="-256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37DD5B-5FC3-4EA1-92C8-3E7EFF4B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сверки (1)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BC0DC7-6E74-45AD-830B-85D9B453FE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27535"/>
            <a:ext cx="9144000" cy="360039"/>
          </a:xfrm>
        </p:spPr>
        <p:txBody>
          <a:bodyPr/>
          <a:lstStyle/>
          <a:p>
            <a:r>
              <a:rPr lang="ru-RU" dirty="0"/>
              <a:t>Используемые контрольные сверки по справкам: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4793DD-083E-4479-A5F5-030D1ACEB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87574"/>
            <a:ext cx="9142413" cy="4047914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наличия объектов недвижимости в собственности или в пользовании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совпадения адреса регистрации и адресов объектов недвижимости, находящихся в собственности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сведений о собственности и сведений о пользовании (недвижимое имущество)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наличия прав на земельный участок под домом (дачей)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указания дохода по основному месту работы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даты регистрации прав собственности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даты открытия счета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соответствия сведений о расходах и наличия соответствующих объектов собственности или ценных бумаг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указания доходов при наличии ценных бумаг и долей участия в коммерческих организациях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доли доходов по основному месту работы в общей сумме доходов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в части места основной работы лица и мест работы его ближайших родственников.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мест работы ближайших родственников в организациях, ценными бумагами которых владеет лицо, предоставившее Справку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мест работы ближайших родственников в кредитных организациях, в которых размещает средства лицо, предоставившее Справку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мест работы ближайших родственников в организациях, перед которыми имеет срочные финансовые обязательства лицо, предоставившее Справку</a:t>
            </a:r>
          </a:p>
          <a:p>
            <a:pPr marL="228600" indent="-228600">
              <a:buFont typeface="+mj-lt"/>
              <a:buAutoNum type="arabicPeriod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6682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A301B95-1024-449E-B363-57D3A069D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/>
              <a:t> </a:t>
            </a:r>
            <a:fld id="{D2BBE019-575F-4C4C-ACBF-D10E1C5309A4}" type="slidenum">
              <a:rPr lang="ru-RU" spc="-256" smtClean="0"/>
              <a:pPr/>
              <a:t>7</a:t>
            </a:fld>
            <a:endParaRPr lang="ru-RU" spc="-256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A37DD5B-5FC3-4EA1-92C8-3E7EFF4B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сверки (2)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BC0DC7-6E74-45AD-830B-85D9B453FE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627535"/>
            <a:ext cx="9144000" cy="360039"/>
          </a:xfrm>
        </p:spPr>
        <p:txBody>
          <a:bodyPr/>
          <a:lstStyle/>
          <a:p>
            <a:r>
              <a:rPr lang="ru-RU" dirty="0"/>
              <a:t>Используемые контрольные сверки по справкам: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4793DD-083E-4479-A5F5-030D1ACEB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987574"/>
            <a:ext cx="9142413" cy="4047914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1100" dirty="0"/>
              <a:t>Наличие Справок за предыдущий отчетный период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Сопоставление сведений о недвижимом имуществе, появившемся в отчетном периоде (по сравнению с предыдущим периодом) со сведениями о расходах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Сопоставление сведений о транспортных средствах, появившихся в отчетном периоде (по сравнению с предыдущим периодом) со сведениями о расходах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Сопоставление сведений о ценных бумагах, появившихся в отчетном периоде (по сравнению с предыдущим периодом) со сведениями о расходах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Сведения о приросте банковских сбережений и сведений о доходах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Контроль уменьшения финансовых обязательств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Сопоставление сведений о недвижимом имуществе, которые не отражены в отчетном периоде (по сравнению с предыдущим периодом) со сведениями о доходах (возможное сокрытие факта продажи)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Сопоставление сведений о транспортных средствах, которые не отражены в отчетном периоде (по сравнению с предыдущим периодом) со сведениями о доходах (возможное сокрытие факта продажи)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/>
              <a:t>Сопоставление сведений о ценных бумагах, которые не отражены в отчетном периоде (по сравнению с предыдущим периодом) со сведениями о доходах (возможное сокрытие факта продажи)</a:t>
            </a:r>
          </a:p>
          <a:p>
            <a:pPr marL="228600" indent="-228600">
              <a:buFont typeface="+mj-lt"/>
              <a:buAutoNum type="arabicPeriod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0727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274237"/>
      </p:ext>
    </p:extLst>
  </p:cSld>
  <p:clrMapOvr>
    <a:masterClrMapping/>
  </p:clrMapOvr>
</p:sld>
</file>

<file path=ppt/theme/theme1.xml><?xml version="1.0" encoding="utf-8"?>
<a:theme xmlns:a="http://schemas.openxmlformats.org/drawingml/2006/main" name="РГ 15 09 2015 (3)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4FC8EE"/>
      </a:accent2>
      <a:accent3>
        <a:srgbClr val="85D9F3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РГ 15 09 2015 (3)</Template>
  <TotalTime>2027</TotalTime>
  <Words>694</Words>
  <Application>Microsoft Office PowerPoint</Application>
  <PresentationFormat>Экран (16:9)</PresentationFormat>
  <Paragraphs>86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</vt:lpstr>
      <vt:lpstr>РГ 15 09 2015 (3)</vt:lpstr>
      <vt:lpstr>ЭП</vt:lpstr>
      <vt:lpstr>1_ЭП</vt:lpstr>
      <vt:lpstr>Связь</vt:lpstr>
      <vt:lpstr>ИТ</vt:lpstr>
      <vt:lpstr>Медиа</vt:lpstr>
      <vt:lpstr>Почта</vt:lpstr>
      <vt:lpstr>законодательство</vt:lpstr>
      <vt:lpstr>другое</vt:lpstr>
      <vt:lpstr>САЙТ (бренд)</vt:lpstr>
      <vt:lpstr>Презентация PowerPoint</vt:lpstr>
      <vt:lpstr>Презентация PowerPoint</vt:lpstr>
      <vt:lpstr>Основания</vt:lpstr>
      <vt:lpstr>Презентация PowerPoint</vt:lpstr>
      <vt:lpstr>Межведомственные проверки</vt:lpstr>
      <vt:lpstr>Контрольные сверки (1)</vt:lpstr>
      <vt:lpstr>Контрольные сверки (2)</vt:lpstr>
      <vt:lpstr>Презентация PowerPoint</vt:lpstr>
    </vt:vector>
  </TitlesOfParts>
  <Company>minsvyaz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131</cp:revision>
  <cp:lastPrinted>2014-08-05T10:25:33Z</cp:lastPrinted>
  <dcterms:created xsi:type="dcterms:W3CDTF">2015-09-07T14:40:40Z</dcterms:created>
  <dcterms:modified xsi:type="dcterms:W3CDTF">2018-03-29T23:25:15Z</dcterms:modified>
  <cp:contentStatus>финал</cp:contentStatus>
</cp:coreProperties>
</file>